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58" r:id="rId1"/>
  </p:sldMasterIdLst>
  <p:notesMasterIdLst>
    <p:notesMasterId r:id="rId16"/>
  </p:notesMasterIdLst>
  <p:handoutMasterIdLst>
    <p:handoutMasterId r:id="rId17"/>
  </p:handoutMasterIdLst>
  <p:sldIdLst>
    <p:sldId id="615" r:id="rId2"/>
    <p:sldId id="632" r:id="rId3"/>
    <p:sldId id="694" r:id="rId4"/>
    <p:sldId id="704" r:id="rId5"/>
    <p:sldId id="705" r:id="rId6"/>
    <p:sldId id="708" r:id="rId7"/>
    <p:sldId id="633" r:id="rId8"/>
    <p:sldId id="709" r:id="rId9"/>
    <p:sldId id="698" r:id="rId10"/>
    <p:sldId id="700" r:id="rId11"/>
    <p:sldId id="697" r:id="rId12"/>
    <p:sldId id="696" r:id="rId13"/>
    <p:sldId id="710" r:id="rId14"/>
    <p:sldId id="661" r:id="rId15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185" userDrawn="1">
          <p15:clr>
            <a:srgbClr val="A4A3A4"/>
          </p15:clr>
        </p15:guide>
        <p15:guide id="3" orient="horz" pos="3135" userDrawn="1">
          <p15:clr>
            <a:srgbClr val="A4A3A4"/>
          </p15:clr>
        </p15:guide>
        <p15:guide id="4" orient="horz" pos="3906" userDrawn="1">
          <p15:clr>
            <a:srgbClr val="A4A3A4"/>
          </p15:clr>
        </p15:guide>
        <p15:guide id="5" orient="horz" pos="414" userDrawn="1">
          <p15:clr>
            <a:srgbClr val="A4A3A4"/>
          </p15:clr>
        </p15:guide>
        <p15:guide id="6" pos="473" userDrawn="1">
          <p15:clr>
            <a:srgbClr val="A4A3A4"/>
          </p15:clr>
        </p15:guide>
        <p15:guide id="7" pos="5287" userDrawn="1">
          <p15:clr>
            <a:srgbClr val="A4A3A4"/>
          </p15:clr>
        </p15:guide>
        <p15:guide id="8" pos="2880" userDrawn="1">
          <p15:clr>
            <a:srgbClr val="A4A3A4"/>
          </p15:clr>
        </p15:guide>
        <p15:guide id="9" pos="1980" userDrawn="1">
          <p15:clr>
            <a:srgbClr val="A4A3A4"/>
          </p15:clr>
        </p15:guide>
        <p15:guide id="10" pos="3780" userDrawn="1">
          <p15:clr>
            <a:srgbClr val="A4A3A4"/>
          </p15:clr>
        </p15:guide>
        <p15:guide id="11" pos="3047" userDrawn="1">
          <p15:clr>
            <a:srgbClr val="A4A3A4"/>
          </p15:clr>
        </p15:guide>
        <p15:guide id="12" pos="27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86F08"/>
    <a:srgbClr val="845E2C"/>
    <a:srgbClr val="000000"/>
    <a:srgbClr val="FFFF00"/>
    <a:srgbClr val="E4007F"/>
    <a:srgbClr val="00FF00"/>
    <a:srgbClr val="FF0000"/>
    <a:srgbClr val="00FFFF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8" autoAdjust="0"/>
    <p:restoredTop sz="94660" autoAdjust="0"/>
  </p:normalViewPr>
  <p:slideViewPr>
    <p:cSldViewPr>
      <p:cViewPr varScale="1">
        <p:scale>
          <a:sx n="79" d="100"/>
          <a:sy n="79" d="100"/>
        </p:scale>
        <p:origin x="102" y="114"/>
      </p:cViewPr>
      <p:guideLst>
        <p:guide orient="horz" pos="2160"/>
        <p:guide orient="horz" pos="1185"/>
        <p:guide orient="horz" pos="3135"/>
        <p:guide orient="horz" pos="3906"/>
        <p:guide orient="horz" pos="414"/>
        <p:guide pos="473"/>
        <p:guide pos="5287"/>
        <p:guide pos="2880"/>
        <p:guide pos="1980"/>
        <p:guide pos="3780"/>
        <p:guide pos="3047"/>
        <p:guide pos="2713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936" y="78"/>
      </p:cViewPr>
      <p:guideLst>
        <p:guide orient="horz" pos="3128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2018/7/26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2018/7/26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E3972-898B-454C-95F2-E930BA80A49A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210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0277" y="3122185"/>
            <a:ext cx="7643446" cy="613630"/>
          </a:xfrm>
        </p:spPr>
        <p:txBody>
          <a:bodyPr wrap="square">
            <a:spAutoFit/>
          </a:bodyPr>
          <a:lstStyle>
            <a:lvl1pPr algn="ctr">
              <a:lnSpc>
                <a:spcPct val="120000"/>
              </a:lnSpc>
              <a:defRPr sz="3323" b="1"/>
            </a:lvl1pPr>
          </a:lstStyle>
          <a:p>
            <a:endParaRPr kumimoji="1" lang="ja-JP" altLang="en-US" dirty="0"/>
          </a:p>
        </p:txBody>
      </p:sp>
      <p:sp>
        <p:nvSpPr>
          <p:cNvPr id="8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0850"/>
            <a:ext cx="583704" cy="190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435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コネクタ 26"/>
          <p:cNvCxnSpPr/>
          <p:nvPr userDrawn="1"/>
        </p:nvCxnSpPr>
        <p:spPr>
          <a:xfrm flipV="1">
            <a:off x="750277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143250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599195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839372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56692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8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9000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2101" y="49768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01309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605177" y="3248981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605234" y="1715279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18286" y="3563939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605234" y="6021289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7.70cm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605234" y="468892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7.70cm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611167" y="3573017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040249" y="3565236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469330" y="3565236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7862212" y="3565236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605234" y="4825376"/>
            <a:ext cx="1063560" cy="30911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+mn-ea"/>
                <a:ea typeface="+mn-ea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gray">
          <a:xfrm>
            <a:off x="251520" y="152636"/>
            <a:ext cx="864096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6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75112"/>
            <a:ext cx="583704" cy="2022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65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7467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anchor="ctr">
            <a:noAutofit/>
          </a:bodyPr>
          <a:lstStyle/>
          <a:p>
            <a:endParaRPr lang="ja-JP" altLang="en-US" sz="1662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179938" y="1051200"/>
            <a:ext cx="6213785" cy="39604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75112"/>
            <a:ext cx="583704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中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lIns="0" tIns="0" rIns="0" bIns="0" anchor="ctr">
            <a:noAutofit/>
          </a:bodyPr>
          <a:lstStyle/>
          <a:p>
            <a:endParaRPr lang="ja-JP" altLang="en-US" sz="1662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3008730"/>
            <a:ext cx="7976271" cy="804539"/>
          </a:xfrm>
          <a:ln w="63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585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75112"/>
            <a:ext cx="583704" cy="202260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10000"/>
              </a:lnSpc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9144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wrap="none" lIns="0" tIns="0" rIns="0" bIns="0" anchor="ctr">
            <a:noAutofit/>
          </a:bodyPr>
          <a:lstStyle/>
          <a:p>
            <a:endParaRPr lang="ja-JP" altLang="en-US" sz="1662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0850"/>
            <a:ext cx="583704" cy="190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lnSpc>
                <a:spcPct val="110000"/>
              </a:lnSpc>
              <a:defRPr sz="2215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0850"/>
            <a:ext cx="583704" cy="190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7066"/>
            <a:ext cx="583704" cy="190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75112"/>
            <a:ext cx="583704" cy="2022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メインカラー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anchor="ctr">
            <a:noAutofit/>
          </a:bodyPr>
          <a:lstStyle/>
          <a:p>
            <a:endParaRPr lang="ja-JP" altLang="en-US" sz="1662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75112"/>
            <a:ext cx="583704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ブラック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/>
        </p:spPr>
        <p:txBody>
          <a:bodyPr lIns="0" tIns="0" rIns="0" bIns="0" anchor="ctr">
            <a:noAutofit/>
          </a:bodyPr>
          <a:lstStyle/>
          <a:p>
            <a:endParaRPr lang="ja-JP" altLang="en-US" sz="1662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75112"/>
            <a:ext cx="583704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r>
              <a:rPr lang="en-US" altLang="ja-JP" dirty="0"/>
              <a:t>#J18031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6986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1520" y="152636"/>
            <a:ext cx="864096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AutoShape 3"/>
          <p:cNvSpPr>
            <a:spLocks noChangeArrowheads="1"/>
          </p:cNvSpPr>
          <p:nvPr userDrawn="1"/>
        </p:nvSpPr>
        <p:spPr bwMode="gray">
          <a:xfrm>
            <a:off x="3143251" y="6597353"/>
            <a:ext cx="2857500" cy="179023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lvl="0" algn="ctr">
              <a:lnSpc>
                <a:spcPct val="140000"/>
              </a:lnSpc>
              <a:spcAft>
                <a:spcPts val="1108"/>
              </a:spcAft>
            </a:pPr>
            <a:r>
              <a:rPr lang="en-US" altLang="ja-JP" sz="831" dirty="0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rPr>
              <a:t>© Presentation Design</a:t>
            </a:r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663" r:id="rId2"/>
    <p:sldLayoutId id="2147483712" r:id="rId3"/>
    <p:sldLayoutId id="2147483725" r:id="rId4"/>
    <p:sldLayoutId id="2147483698" r:id="rId5"/>
    <p:sldLayoutId id="2147483714" r:id="rId6"/>
    <p:sldLayoutId id="2147483699" r:id="rId7"/>
    <p:sldLayoutId id="2147483700" r:id="rId8"/>
    <p:sldLayoutId id="2147483726" r:id="rId9"/>
    <p:sldLayoutId id="2147483716" r:id="rId10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215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denshi.numazu-ct.ac.jp/mirsdoc2/mirs1803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0277" y="2161587"/>
            <a:ext cx="7643446" cy="1090811"/>
          </a:xfrm>
        </p:spPr>
        <p:txBody>
          <a:bodyPr anchor="t" anchorCtr="0">
            <a:spAutoFit/>
          </a:bodyPr>
          <a:lstStyle/>
          <a:p>
            <a:r>
              <a:rPr lang="ja-JP" altLang="en-US" sz="3692" dirty="0"/>
              <a:t>プロジェクトテーマ報告</a:t>
            </a:r>
            <a:br>
              <a:rPr lang="en-US" altLang="ja-JP" sz="3692" dirty="0"/>
            </a:br>
            <a:r>
              <a:rPr lang="ja-JP" altLang="en-US" sz="2215" b="0" dirty="0"/>
              <a:t>［ </a:t>
            </a:r>
            <a:r>
              <a:rPr lang="en-US" altLang="ja-JP" sz="2215" b="0" dirty="0"/>
              <a:t>2018</a:t>
            </a:r>
            <a:r>
              <a:rPr lang="ja-JP" altLang="en-US" sz="2215" b="0" dirty="0"/>
              <a:t>年</a:t>
            </a:r>
            <a:r>
              <a:rPr lang="en-US" altLang="ja-JP" sz="2215" b="0" dirty="0"/>
              <a:t>7</a:t>
            </a:r>
            <a:r>
              <a:rPr lang="ja-JP" altLang="en-US" sz="2215" b="0" dirty="0"/>
              <a:t>月</a:t>
            </a:r>
            <a:r>
              <a:rPr lang="en-US" altLang="ja-JP" sz="2215" b="0" dirty="0"/>
              <a:t>20</a:t>
            </a:r>
            <a:r>
              <a:rPr lang="ja-JP" altLang="en-US" sz="2215" b="0" dirty="0"/>
              <a:t>日</a:t>
            </a:r>
            <a:r>
              <a:rPr lang="en-US" altLang="ja-JP" sz="2215" b="0" dirty="0"/>
              <a:t>(</a:t>
            </a:r>
            <a:r>
              <a:rPr lang="ja-JP" altLang="en-US" sz="2215" b="0" dirty="0"/>
              <a:t>金</a:t>
            </a:r>
            <a:r>
              <a:rPr lang="en-US" altLang="ja-JP" sz="2215" b="0" dirty="0"/>
              <a:t>)</a:t>
            </a:r>
            <a:r>
              <a:rPr lang="ja-JP" altLang="en-US" sz="2215" b="0" dirty="0"/>
              <a:t>］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750278" y="1202291"/>
            <a:ext cx="7643445" cy="318229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40000"/>
              </a:lnSpc>
              <a:spcAft>
                <a:spcPts val="1108"/>
              </a:spcAft>
            </a:pPr>
            <a:r>
              <a:rPr lang="ja-JP" altLang="en-US" sz="1477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477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9" name="直角三角形 48"/>
          <p:cNvSpPr/>
          <p:nvPr/>
        </p:nvSpPr>
        <p:spPr bwMode="auto">
          <a:xfrm flipH="1">
            <a:off x="7236296" y="4725144"/>
            <a:ext cx="1907704" cy="2132856"/>
          </a:xfrm>
          <a:prstGeom prst="rtTriangle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直角三角形 49"/>
          <p:cNvSpPr/>
          <p:nvPr/>
        </p:nvSpPr>
        <p:spPr bwMode="auto">
          <a:xfrm flipV="1">
            <a:off x="0" y="-1"/>
            <a:ext cx="2195736" cy="2240869"/>
          </a:xfrm>
          <a:prstGeom prst="rtTriangle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8620" y="3528704"/>
            <a:ext cx="4106759" cy="603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323" dirty="0">
                <a:solidFill>
                  <a:schemeClr val="tx2"/>
                </a:solidFill>
              </a:rPr>
              <a:t>MIRS1803</a:t>
            </a:r>
            <a:r>
              <a:rPr lang="en-US" altLang="ja-JP" sz="2215" dirty="0">
                <a:solidFill>
                  <a:schemeClr val="tx2"/>
                </a:solidFill>
              </a:rPr>
              <a:t>  </a:t>
            </a:r>
            <a:endParaRPr lang="ja-JP" altLang="en-US" sz="2215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0755" y="4132395"/>
            <a:ext cx="6642486" cy="1200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15" dirty="0"/>
              <a:t>メンバー</a:t>
            </a:r>
            <a:endParaRPr lang="en-US" altLang="ja-JP" sz="2215" dirty="0"/>
          </a:p>
          <a:p>
            <a:pPr algn="ctr"/>
            <a:r>
              <a:rPr lang="en-US" altLang="ja-JP" sz="1662" dirty="0"/>
              <a:t>PM:</a:t>
            </a:r>
            <a:r>
              <a:rPr lang="ja-JP" altLang="en-US" sz="1662" dirty="0"/>
              <a:t>鈴木 慧人</a:t>
            </a:r>
            <a:r>
              <a:rPr lang="en-US" altLang="ja-JP" sz="1662" dirty="0"/>
              <a:t>	TL:</a:t>
            </a:r>
            <a:r>
              <a:rPr lang="ja-JP" altLang="en-US" sz="1662" dirty="0"/>
              <a:t>古川 陽太</a:t>
            </a:r>
            <a:r>
              <a:rPr lang="en-US" altLang="ja-JP" sz="1662" dirty="0"/>
              <a:t>	DM:</a:t>
            </a:r>
            <a:r>
              <a:rPr lang="ja-JP" altLang="en-US" sz="1662" dirty="0"/>
              <a:t>瀧口</a:t>
            </a:r>
            <a:r>
              <a:rPr lang="en-US" altLang="ja-JP" sz="1662" dirty="0"/>
              <a:t> </a:t>
            </a:r>
            <a:r>
              <a:rPr lang="ja-JP" altLang="en-US" sz="1662" dirty="0"/>
              <a:t>周</a:t>
            </a:r>
            <a:r>
              <a:rPr lang="en-US" altLang="ja-JP" sz="1662" dirty="0"/>
              <a:t>	</a:t>
            </a:r>
            <a:r>
              <a:rPr lang="ja-JP" altLang="en-US" sz="1662" dirty="0"/>
              <a:t>礒合 優汰</a:t>
            </a:r>
            <a:endParaRPr lang="en-US" altLang="ja-JP" sz="1662" dirty="0"/>
          </a:p>
          <a:p>
            <a:pPr algn="ctr"/>
            <a:r>
              <a:rPr lang="ja-JP" altLang="en-US" sz="1662" dirty="0"/>
              <a:t>井出 知里</a:t>
            </a:r>
            <a:r>
              <a:rPr lang="en-US" altLang="ja-JP" sz="1662" dirty="0"/>
              <a:t>	</a:t>
            </a:r>
            <a:r>
              <a:rPr lang="ja-JP" altLang="en-US" sz="1662" dirty="0"/>
              <a:t>今泉 肇</a:t>
            </a:r>
            <a:r>
              <a:rPr lang="en-US" altLang="ja-JP" sz="1662" dirty="0"/>
              <a:t>		</a:t>
            </a:r>
            <a:r>
              <a:rPr lang="ja-JP" altLang="en-US" sz="1662" dirty="0"/>
              <a:t>高橋 凌</a:t>
            </a:r>
            <a:r>
              <a:rPr lang="en-US" altLang="ja-JP" sz="1662" dirty="0"/>
              <a:t>		</a:t>
            </a:r>
            <a:r>
              <a:rPr lang="ja-JP" altLang="en-US" sz="1662" dirty="0"/>
              <a:t>深谷 祥平</a:t>
            </a:r>
            <a:r>
              <a:rPr lang="en-US" altLang="ja-JP" sz="1662" dirty="0"/>
              <a:t>	</a:t>
            </a:r>
            <a:endParaRPr lang="ja-JP" altLang="en-US" sz="1662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98525" y="5668769"/>
            <a:ext cx="6546947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2" dirty="0">
                <a:solidFill>
                  <a:schemeClr val="accent2"/>
                </a:solidFill>
                <a:hlinkClick r:id="rId3"/>
              </a:rPr>
              <a:t>http://www2.denshi.Numazu-ct.ac.jp/mirsdoc2/mirs1803/</a:t>
            </a:r>
            <a:endParaRPr lang="ja-JP" altLang="en-US" sz="1662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226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C1035D-9688-4F43-87B9-2DD4D6194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5D5273A8-C36E-4F49-AD90-AFF3117C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警備ロボット </a:t>
            </a:r>
            <a:r>
              <a:rPr lang="zh-TW" altLang="en-US" dirty="0"/>
              <a:t>綜合警備保障株式会社</a:t>
            </a:r>
            <a:r>
              <a:rPr lang="en-US" altLang="zh-TW" dirty="0"/>
              <a:t>(ALSOK)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34003D9-2A19-4274-BEAD-B44A2EF3E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38" t="34950" r="10232" b="33875"/>
          <a:stretch/>
        </p:blipFill>
        <p:spPr>
          <a:xfrm>
            <a:off x="1781690" y="980728"/>
            <a:ext cx="5580620" cy="208823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29BDCDB-B10A-4F7E-83B5-1E47D5562EE9}"/>
              </a:ext>
            </a:extLst>
          </p:cNvPr>
          <p:cNvSpPr txBox="1"/>
          <p:nvPr/>
        </p:nvSpPr>
        <p:spPr>
          <a:xfrm>
            <a:off x="998603" y="3429000"/>
            <a:ext cx="71467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搭載機能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・移動機能</a:t>
            </a:r>
            <a:r>
              <a:rPr lang="en-US" altLang="ja-JP" sz="2000" dirty="0"/>
              <a:t>(</a:t>
            </a:r>
            <a:r>
              <a:rPr lang="ja-JP" altLang="en-US" sz="2000" dirty="0"/>
              <a:t>自動巡回や設定エリア内のおまかせ走行</a:t>
            </a:r>
            <a:r>
              <a:rPr lang="en-US" altLang="ja-JP" sz="2000" dirty="0"/>
              <a:t>)</a:t>
            </a:r>
          </a:p>
          <a:p>
            <a:r>
              <a:rPr lang="ja-JP" altLang="en-US" sz="2400" dirty="0"/>
              <a:t>・監視機能</a:t>
            </a:r>
            <a:r>
              <a:rPr lang="en-US" altLang="ja-JP" sz="2000" dirty="0"/>
              <a:t>(</a:t>
            </a:r>
            <a:r>
              <a:rPr lang="ja-JP" altLang="en-US" sz="2000" dirty="0"/>
              <a:t>侵入者検知や顔認証機能による人物認証</a:t>
            </a:r>
            <a:r>
              <a:rPr lang="en-US" altLang="ja-JP" sz="2000" dirty="0"/>
              <a:t>)</a:t>
            </a:r>
          </a:p>
          <a:p>
            <a:r>
              <a:rPr lang="ja-JP" altLang="en-US" sz="2400" dirty="0"/>
              <a:t>・コミュニケーション機能</a:t>
            </a:r>
            <a:r>
              <a:rPr lang="en-US" altLang="ja-JP" sz="2000" dirty="0"/>
              <a:t>(</a:t>
            </a:r>
            <a:r>
              <a:rPr lang="ja-JP" altLang="en-US" sz="2000" dirty="0"/>
              <a:t>施設案内</a:t>
            </a:r>
            <a:r>
              <a:rPr lang="en-US" altLang="ja-JP" sz="2000" dirty="0"/>
              <a:t>,</a:t>
            </a:r>
            <a:r>
              <a:rPr lang="ja-JP" altLang="en-US" sz="2000" dirty="0"/>
              <a:t>警備員と通話</a:t>
            </a:r>
            <a:r>
              <a:rPr lang="en-US" altLang="ja-JP" sz="2000" dirty="0"/>
              <a:t>)</a:t>
            </a:r>
          </a:p>
          <a:p>
            <a:r>
              <a:rPr lang="ja-JP" altLang="en-US" sz="2400" dirty="0"/>
              <a:t>・エンタメ機能</a:t>
            </a:r>
            <a:r>
              <a:rPr lang="en-US" altLang="ja-JP" sz="2000" dirty="0"/>
              <a:t>(</a:t>
            </a:r>
            <a:r>
              <a:rPr lang="ja-JP" altLang="en-US" sz="2000" dirty="0"/>
              <a:t>ロボット導入先のご要望に応じた機能</a:t>
            </a:r>
            <a:r>
              <a:rPr lang="en-US" altLang="ja-JP" sz="2000" dirty="0"/>
              <a:t>)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B38034-CB2C-49EE-9297-2A930A6D18E3}"/>
              </a:ext>
            </a:extLst>
          </p:cNvPr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5298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524" y="116632"/>
            <a:ext cx="8640960" cy="396044"/>
          </a:xfrm>
        </p:spPr>
        <p:txBody>
          <a:bodyPr/>
          <a:lstStyle/>
          <a:p>
            <a:r>
              <a:rPr lang="en-US" altLang="ja-JP" dirty="0"/>
              <a:t>5</a:t>
            </a:r>
            <a:r>
              <a:rPr kumimoji="1" lang="en-US" altLang="ja-JP" dirty="0"/>
              <a:t>. </a:t>
            </a:r>
            <a:r>
              <a:rPr kumimoji="1" lang="ja-JP" altLang="en-US" dirty="0"/>
              <a:t>システムの概要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3083" y="1136426"/>
            <a:ext cx="74978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学校の守衛さんのサポートに必要な機能</a:t>
            </a:r>
            <a:endParaRPr lang="en-US" altLang="ja-JP" sz="2800" dirty="0"/>
          </a:p>
          <a:p>
            <a:endParaRPr kumimoji="1"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撮影した動画を離れた場所でも閲覧可能</a:t>
            </a: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endParaRPr kumimoji="1"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走行場所入力を誰でもできるように簡単化</a:t>
            </a: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不審者を発見したら守衛所に連絡</a:t>
            </a: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endParaRPr kumimoji="1"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ペイントボール発射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en-US" altLang="ja-JP" sz="2800" dirty="0"/>
              <a:t>5.</a:t>
            </a:r>
            <a:r>
              <a:rPr lang="ja-JP" altLang="en-US" sz="2800" dirty="0"/>
              <a:t> 鍵と窓の施錠</a:t>
            </a:r>
            <a:endParaRPr lang="en-US" altLang="ja-JP" sz="28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7B3F862-1C3C-46D4-A4CC-102585E26B48}"/>
              </a:ext>
            </a:extLst>
          </p:cNvPr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542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6. </a:t>
            </a:r>
            <a:r>
              <a:rPr kumimoji="1" lang="ja-JP" altLang="en-US" dirty="0"/>
              <a:t>ロボットのイメージ図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3508C7-2FE0-4945-9CBD-863E05F850D2}" type="slidenum">
              <a:rPr kumimoji="1" lang="ja-JP" altLang="en-US" sz="923" b="1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923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/>
              <a:ea typeface="メイリオ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748083" y="6239207"/>
            <a:ext cx="7645639" cy="158954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38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kumimoji="1" lang="en-US" altLang="ja-JP" sz="738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0B9493D-D40D-4D04-B3A3-4E1009DB4E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18" t="6585" r="24922" b="16865"/>
          <a:stretch/>
        </p:blipFill>
        <p:spPr>
          <a:xfrm>
            <a:off x="1151620" y="1037040"/>
            <a:ext cx="4734315" cy="383889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AFB3009-2C43-42E8-B70F-95C7A61461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02" t="16937" r="31505" b="17215"/>
          <a:stretch/>
        </p:blipFill>
        <p:spPr>
          <a:xfrm rot="1172575">
            <a:off x="4926276" y="2971820"/>
            <a:ext cx="3893184" cy="321087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039940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B02E618-F0D7-45F8-825B-BBE8276A3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F950D074-EFC7-481B-9D61-6540B8CB4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市場との比較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F62B8B-D554-4D45-830A-DBCA1E570768}"/>
              </a:ext>
            </a:extLst>
          </p:cNvPr>
          <p:cNvSpPr txBox="1"/>
          <p:nvPr/>
        </p:nvSpPr>
        <p:spPr>
          <a:xfrm>
            <a:off x="251520" y="891796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移動機能</a:t>
            </a:r>
            <a:r>
              <a:rPr lang="en-US" altLang="ja-JP" dirty="0"/>
              <a:t>(</a:t>
            </a:r>
            <a:r>
              <a:rPr lang="ja-JP" altLang="en-US" dirty="0"/>
              <a:t>自動巡回や設定エリア内のおまかせ走行</a:t>
            </a:r>
            <a:r>
              <a:rPr lang="en-US" altLang="ja-JP" dirty="0"/>
              <a:t>)</a:t>
            </a:r>
            <a:endParaRPr kumimoji="1" lang="en-US" altLang="ja-JP" dirty="0"/>
          </a:p>
          <a:p>
            <a:r>
              <a:rPr lang="ja-JP" altLang="en-US" dirty="0"/>
              <a:t>⇒　移動機能（移動経路を簡単に設定、夜間設定された経路を巡回）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監視機能</a:t>
            </a:r>
            <a:r>
              <a:rPr lang="en-US" altLang="ja-JP" dirty="0"/>
              <a:t>(</a:t>
            </a:r>
            <a:r>
              <a:rPr lang="ja-JP" altLang="en-US" dirty="0"/>
              <a:t>侵入者検知や顔認証機能による人物認証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⇒　監視機能（夜間の暗い環境においても不審者を検知し守衛へ報告）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撃退機能（設定の警戒ラインを越えた際に警告を発したり、威嚇灯を点灯）</a:t>
            </a:r>
            <a:endParaRPr lang="en-US" altLang="ja-JP" dirty="0"/>
          </a:p>
          <a:p>
            <a:r>
              <a:rPr lang="ja-JP" altLang="en-US" dirty="0"/>
              <a:t>⇒　撃退機能（音と威嚇灯とカラーボールによる威嚇、撃退）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コミュニケーション機能</a:t>
            </a:r>
            <a:r>
              <a:rPr lang="en-US" altLang="ja-JP" dirty="0"/>
              <a:t>(</a:t>
            </a:r>
            <a:r>
              <a:rPr lang="ja-JP" altLang="en-US" dirty="0"/>
              <a:t>施設案内</a:t>
            </a:r>
            <a:r>
              <a:rPr lang="en-US" altLang="ja-JP" dirty="0"/>
              <a:t>,</a:t>
            </a:r>
            <a:r>
              <a:rPr lang="ja-JP" altLang="en-US" dirty="0"/>
              <a:t>警備員と通話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⇒　いらない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エンタメ機能</a:t>
            </a:r>
            <a:r>
              <a:rPr lang="en-US" altLang="ja-JP" dirty="0"/>
              <a:t>(</a:t>
            </a:r>
            <a:r>
              <a:rPr lang="ja-JP" altLang="en-US" dirty="0"/>
              <a:t>ロボット導入先のご要望に応じた機能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⇒　いらない</a:t>
            </a:r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SCOPE</a:t>
            </a:r>
            <a:r>
              <a:rPr lang="ja-JP" altLang="en-US" dirty="0"/>
              <a:t>は</a:t>
            </a:r>
            <a:endParaRPr lang="en-US" altLang="ja-JP" dirty="0"/>
          </a:p>
          <a:p>
            <a:r>
              <a:rPr lang="ja-JP" altLang="en-US" dirty="0"/>
              <a:t>他の警備ロボットより</a:t>
            </a:r>
            <a:r>
              <a:rPr kumimoji="1" lang="ja-JP" altLang="en-US" dirty="0"/>
              <a:t>学校での警備に適したロボットを作ります</a:t>
            </a:r>
          </a:p>
        </p:txBody>
      </p:sp>
    </p:spTree>
    <p:extLst>
      <p:ext uri="{BB962C8B-B14F-4D97-AF65-F5344CB8AC3E}">
        <p14:creationId xmlns:p14="http://schemas.microsoft.com/office/powerpoint/2010/main" val="3943212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6758880" y="6600887"/>
            <a:ext cx="2133600" cy="25711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2562" y="2804862"/>
            <a:ext cx="5618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200" i="1" dirty="0">
                <a:solidFill>
                  <a:schemeClr val="bg1"/>
                </a:solidFill>
                <a:latin typeface="Arial Black" panose="020B0A04020102020204" pitchFamily="34" charset="0"/>
                <a:ea typeface="HG創英角ﾎﾟｯﾌﾟ体" panose="040B0A09000000000000" pitchFamily="49" charset="-128"/>
                <a:cs typeface="Aharoni" panose="02010803020104030203"/>
              </a:rPr>
              <a:t>MIRS1803</a:t>
            </a:r>
            <a:endParaRPr kumimoji="1" lang="ja-JP" altLang="en-US" sz="7200" i="1" dirty="0">
              <a:solidFill>
                <a:schemeClr val="bg1"/>
              </a:solidFill>
              <a:latin typeface="Arial Black" panose="020B0A04020102020204" pitchFamily="34" charset="0"/>
              <a:ea typeface="HG創英角ﾎﾟｯﾌﾟ体" panose="040B0A09000000000000" pitchFamily="49" charset="-128"/>
              <a:cs typeface="Aharoni" panose="02010803020104030203"/>
            </a:endParaRPr>
          </a:p>
        </p:txBody>
      </p:sp>
      <p:sp>
        <p:nvSpPr>
          <p:cNvPr id="6" name="直角三角形 5"/>
          <p:cNvSpPr/>
          <p:nvPr/>
        </p:nvSpPr>
        <p:spPr bwMode="auto">
          <a:xfrm flipV="1">
            <a:off x="0" y="-1"/>
            <a:ext cx="2195736" cy="2240869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直角三角形 6"/>
          <p:cNvSpPr/>
          <p:nvPr/>
        </p:nvSpPr>
        <p:spPr bwMode="auto">
          <a:xfrm rot="10800000" flipV="1">
            <a:off x="6948264" y="4613464"/>
            <a:ext cx="2195736" cy="2240869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96B02A-AAE0-4E42-A650-0C4BA6DEBC30}"/>
              </a:ext>
            </a:extLst>
          </p:cNvPr>
          <p:cNvSpPr/>
          <p:nvPr/>
        </p:nvSpPr>
        <p:spPr>
          <a:xfrm>
            <a:off x="3923928" y="1180926"/>
            <a:ext cx="49685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i="1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守衛の右腕に</a:t>
            </a:r>
          </a:p>
        </p:txBody>
      </p:sp>
    </p:spTree>
    <p:extLst>
      <p:ext uri="{BB962C8B-B14F-4D97-AF65-F5344CB8AC3E}">
        <p14:creationId xmlns:p14="http://schemas.microsoft.com/office/powerpoint/2010/main" val="364984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 bwMode="auto">
          <a:xfrm>
            <a:off x="2145884" y="936416"/>
            <a:ext cx="6214604" cy="886397"/>
          </a:xfr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846" dirty="0"/>
              <a:t>MIRS1803</a:t>
            </a:r>
            <a:br>
              <a:rPr lang="ja-JP" altLang="en-US" dirty="0"/>
            </a:br>
            <a:r>
              <a:rPr lang="ja-JP" altLang="en-US" sz="2954" b="1" dirty="0"/>
              <a:t>本日の報告内容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48083" y="6239207"/>
            <a:ext cx="7645639" cy="158954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spAutoFit/>
          </a:bodyPr>
          <a:lstStyle/>
          <a:p>
            <a:pPr algn="r">
              <a:lnSpc>
                <a:spcPct val="140000"/>
              </a:lnSpc>
              <a:spcBef>
                <a:spcPct val="0"/>
              </a:spcBef>
            </a:pPr>
            <a:r>
              <a:rPr lang="ja-JP" altLang="en-US" sz="738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738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145884" y="2260494"/>
            <a:ext cx="8064388" cy="4331774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numCol="2" spcCol="0">
            <a:noAutofit/>
          </a:bodyPr>
          <a:lstStyle/>
          <a:p>
            <a:pPr marL="413249" indent="-413249">
              <a:lnSpc>
                <a:spcPct val="120000"/>
              </a:lnSpc>
              <a:spcAft>
                <a:spcPts val="1108"/>
              </a:spcAft>
              <a:buFont typeface="+mj-lt"/>
              <a:buAutoNum type="arabicPeriod"/>
            </a:pPr>
            <a:r>
              <a:rPr lang="ja-JP" altLang="en-US" sz="2400" dirty="0">
                <a:latin typeface="+mn-ea"/>
                <a:cs typeface="メイリオ" pitchFamily="50" charset="-128"/>
              </a:rPr>
              <a:t>プロジェクト考案の経緯</a:t>
            </a:r>
            <a:endParaRPr lang="en-US" altLang="ja-JP" sz="2400" dirty="0">
              <a:latin typeface="+mn-ea"/>
              <a:cs typeface="メイリオ" pitchFamily="50" charset="-128"/>
            </a:endParaRPr>
          </a:p>
          <a:p>
            <a:pPr marL="413249" indent="-413249">
              <a:lnSpc>
                <a:spcPct val="120000"/>
              </a:lnSpc>
              <a:spcAft>
                <a:spcPts val="1108"/>
              </a:spcAft>
              <a:buFont typeface="+mj-lt"/>
              <a:buAutoNum type="arabicPeriod"/>
            </a:pPr>
            <a:r>
              <a:rPr lang="ja-JP" altLang="en-US" sz="2400" dirty="0">
                <a:latin typeface="+mn-ea"/>
                <a:cs typeface="メイリオ" pitchFamily="50" charset="-128"/>
              </a:rPr>
              <a:t>プロジェクト名発表</a:t>
            </a:r>
          </a:p>
          <a:p>
            <a:pPr marL="413249" indent="-413249">
              <a:lnSpc>
                <a:spcPct val="120000"/>
              </a:lnSpc>
              <a:spcAft>
                <a:spcPts val="1108"/>
              </a:spcAft>
              <a:buFont typeface="+mj-lt"/>
              <a:buAutoNum type="arabicPeriod"/>
            </a:pPr>
            <a:r>
              <a:rPr lang="ja-JP" altLang="en-US" sz="2400" dirty="0">
                <a:latin typeface="+mn-ea"/>
                <a:cs typeface="メイリオ" pitchFamily="50" charset="-128"/>
              </a:rPr>
              <a:t>プロジェクト名の意味</a:t>
            </a:r>
          </a:p>
          <a:p>
            <a:pPr marL="413249" indent="-413249">
              <a:lnSpc>
                <a:spcPct val="120000"/>
              </a:lnSpc>
              <a:spcAft>
                <a:spcPts val="1108"/>
              </a:spcAft>
              <a:buFont typeface="+mj-lt"/>
              <a:buAutoNum type="arabicPeriod"/>
            </a:pPr>
            <a:r>
              <a:rPr lang="ja-JP" altLang="en-US" sz="2400" dirty="0">
                <a:latin typeface="+mn-ea"/>
                <a:cs typeface="メイリオ" pitchFamily="50" charset="-128"/>
              </a:rPr>
              <a:t>市場動向</a:t>
            </a:r>
            <a:endParaRPr lang="en-US" altLang="ja-JP" sz="2400" dirty="0">
              <a:latin typeface="+mn-ea"/>
              <a:cs typeface="メイリオ" pitchFamily="50" charset="-128"/>
            </a:endParaRPr>
          </a:p>
          <a:p>
            <a:pPr marL="413249" indent="-413249">
              <a:lnSpc>
                <a:spcPct val="120000"/>
              </a:lnSpc>
              <a:spcAft>
                <a:spcPts val="1108"/>
              </a:spcAft>
              <a:buFont typeface="+mj-lt"/>
              <a:buAutoNum type="arabicPeriod"/>
            </a:pPr>
            <a:r>
              <a:rPr lang="ja-JP" altLang="en-US" sz="2400" dirty="0">
                <a:latin typeface="+mn-ea"/>
                <a:cs typeface="メイリオ" pitchFamily="50" charset="-128"/>
              </a:rPr>
              <a:t>システム概要</a:t>
            </a:r>
            <a:endParaRPr lang="en-US" altLang="ja-JP" sz="2400" dirty="0">
              <a:latin typeface="+mn-ea"/>
              <a:cs typeface="メイリオ" pitchFamily="50" charset="-128"/>
            </a:endParaRPr>
          </a:p>
          <a:p>
            <a:pPr marL="413249" indent="-413249">
              <a:lnSpc>
                <a:spcPct val="120000"/>
              </a:lnSpc>
              <a:spcAft>
                <a:spcPts val="1108"/>
              </a:spcAft>
              <a:buFont typeface="+mj-lt"/>
              <a:buAutoNum type="arabicPeriod"/>
            </a:pPr>
            <a:r>
              <a:rPr lang="ja-JP" altLang="en-US" sz="2400" dirty="0">
                <a:latin typeface="+mn-ea"/>
                <a:cs typeface="メイリオ" pitchFamily="50" charset="-128"/>
              </a:rPr>
              <a:t>ロボットイメージ図</a:t>
            </a:r>
            <a:endParaRPr lang="en-US" altLang="ja-JP" sz="2400" dirty="0">
              <a:latin typeface="+mn-ea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77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 </a:t>
            </a:r>
            <a:r>
              <a:rPr lang="ja-JP" altLang="en-US" dirty="0"/>
              <a:t>プロジェクト考案の経緯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7523" y="1657627"/>
            <a:ext cx="8008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dirty="0">
                <a:solidFill>
                  <a:srgbClr val="4D4D4D"/>
                </a:solidFill>
                <a:latin typeface="メイリオ"/>
                <a:ea typeface="メイリオ"/>
              </a:rPr>
              <a:t>問</a:t>
            </a:r>
            <a:r>
              <a:rPr lang="en-US" altLang="ja-JP" sz="3200" dirty="0">
                <a:solidFill>
                  <a:srgbClr val="4D4D4D"/>
                </a:solidFill>
                <a:latin typeface="メイリオ"/>
                <a:ea typeface="メイリオ"/>
              </a:rPr>
              <a:t>:</a:t>
            </a:r>
            <a:r>
              <a:rPr lang="ja-JP" altLang="en-US" sz="3200" dirty="0">
                <a:solidFill>
                  <a:srgbClr val="4D4D4D"/>
                </a:solidFill>
                <a:latin typeface="メイリオ"/>
                <a:ea typeface="メイリオ"/>
              </a:rPr>
              <a:t>「学校でロボットができる仕事」は？</a:t>
            </a:r>
            <a:endParaRPr lang="en-US" altLang="ja-JP" sz="3200" dirty="0">
              <a:solidFill>
                <a:srgbClr val="4D4D4D"/>
              </a:solidFill>
              <a:latin typeface="メイリオ"/>
              <a:ea typeface="メイリオ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8818" y="3445422"/>
            <a:ext cx="8226362" cy="2123658"/>
          </a:xfrm>
          <a:prstGeom prst="rect">
            <a:avLst/>
          </a:prstGeom>
          <a:solidFill>
            <a:schemeClr val="bg2">
              <a:lumMod val="75000"/>
            </a:schemeClr>
          </a:solidFill>
          <a:ln w="571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rgbClr val="4D4D4D"/>
                </a:solidFill>
                <a:latin typeface="メイリオ"/>
                <a:ea typeface="メイリオ"/>
              </a:rPr>
              <a:t>着眼点：ロボットが仕事を代わる利点</a:t>
            </a: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rgbClr val="4D4D4D"/>
                </a:solidFill>
                <a:latin typeface="メイリオ"/>
                <a:ea typeface="メイリオ"/>
              </a:rPr>
              <a:t>・</a:t>
            </a:r>
            <a:r>
              <a:rPr lang="ja-JP" altLang="en-US" sz="3200" dirty="0">
                <a:solidFill>
                  <a:srgbClr val="FFC000"/>
                </a:solidFill>
                <a:latin typeface="メイリオ"/>
                <a:ea typeface="メイリオ"/>
              </a:rPr>
              <a:t>時間帯によらず</a:t>
            </a:r>
            <a:r>
              <a:rPr lang="ja-JP" altLang="en-US" sz="2800" dirty="0">
                <a:solidFill>
                  <a:srgbClr val="4D4D4D"/>
                </a:solidFill>
                <a:latin typeface="メイリオ"/>
                <a:ea typeface="メイリオ"/>
              </a:rPr>
              <a:t>常に動ける</a:t>
            </a:r>
            <a:r>
              <a:rPr lang="en-US" altLang="ja-JP" sz="2800" dirty="0">
                <a:solidFill>
                  <a:srgbClr val="4D4D4D"/>
                </a:solidFill>
                <a:latin typeface="メイリオ"/>
                <a:ea typeface="メイリオ"/>
              </a:rPr>
              <a:t>(</a:t>
            </a:r>
            <a:r>
              <a:rPr lang="ja-JP" altLang="en-US" sz="2800" dirty="0">
                <a:solidFill>
                  <a:srgbClr val="4D4D4D"/>
                </a:solidFill>
                <a:latin typeface="メイリオ"/>
                <a:ea typeface="メイリオ"/>
              </a:rPr>
              <a:t>休憩が要らない</a:t>
            </a:r>
            <a:r>
              <a:rPr lang="en-US" altLang="ja-JP" sz="2800" dirty="0">
                <a:solidFill>
                  <a:srgbClr val="4D4D4D"/>
                </a:solidFill>
                <a:latin typeface="メイリオ"/>
                <a:ea typeface="メイリオ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rgbClr val="4D4D4D"/>
                </a:solidFill>
                <a:latin typeface="メイリオ"/>
                <a:ea typeface="メイリオ"/>
              </a:rPr>
              <a:t>・決まった動きができる</a:t>
            </a:r>
            <a:endParaRPr lang="en-US" altLang="ja-JP" sz="2800" dirty="0">
              <a:latin typeface="メイリオ"/>
              <a:ea typeface="メイリオ"/>
            </a:endParaRPr>
          </a:p>
        </p:txBody>
      </p:sp>
      <p:sp>
        <p:nvSpPr>
          <p:cNvPr id="2" name="下矢印 1"/>
          <p:cNvSpPr/>
          <p:nvPr/>
        </p:nvSpPr>
        <p:spPr bwMode="auto">
          <a:xfrm>
            <a:off x="4157953" y="2393862"/>
            <a:ext cx="828092" cy="900100"/>
          </a:xfrm>
          <a:prstGeom prst="downArrow">
            <a:avLst/>
          </a:prstGeom>
          <a:solidFill>
            <a:srgbClr val="0070C0"/>
          </a:solidFill>
          <a:ln w="6350">
            <a:solidFill>
              <a:srgbClr val="002060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576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B9522F-EF3A-4816-A107-FEDC4C593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99B0FF4-4772-43D5-A757-94EA87A0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誰に向けて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B4E25A-FE24-465A-A728-ECAB1D37C1A8}"/>
              </a:ext>
            </a:extLst>
          </p:cNvPr>
          <p:cNvSpPr txBox="1"/>
          <p:nvPr/>
        </p:nvSpPr>
        <p:spPr>
          <a:xfrm>
            <a:off x="746851" y="1185205"/>
            <a:ext cx="765029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rgbClr val="4D4D4D"/>
                </a:solidFill>
                <a:latin typeface="メイリオ"/>
                <a:ea typeface="メイリオ"/>
              </a:rPr>
              <a:t>人がいない時間帯に動く</a:t>
            </a: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rgbClr val="4D4D4D"/>
                </a:solidFill>
                <a:latin typeface="メイリオ"/>
                <a:ea typeface="メイリオ"/>
              </a:rPr>
              <a:t>⇒　“夜”はたらくロボット</a:t>
            </a: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rgbClr val="4D4D4D"/>
                </a:solidFill>
                <a:latin typeface="メイリオ"/>
                <a:ea typeface="メイリオ"/>
              </a:rPr>
              <a:t>⇒　夜のお仕事</a:t>
            </a: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rgbClr val="4D4D4D"/>
                </a:solidFill>
                <a:latin typeface="メイリオ"/>
                <a:ea typeface="メイリオ"/>
              </a:rPr>
              <a:t>⇒　</a:t>
            </a:r>
            <a:r>
              <a:rPr lang="ja-JP" altLang="en-US" sz="4000" dirty="0">
                <a:solidFill>
                  <a:srgbClr val="4D4D4D"/>
                </a:solidFill>
                <a:latin typeface="メイリオ"/>
                <a:ea typeface="メイリオ"/>
              </a:rPr>
              <a:t>「</a:t>
            </a:r>
            <a:r>
              <a:rPr lang="ja-JP" altLang="en-US" sz="4000" dirty="0">
                <a:solidFill>
                  <a:srgbClr val="4D4D4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守衛</a:t>
            </a:r>
            <a:r>
              <a:rPr lang="ja-JP" altLang="en-US" sz="4000" dirty="0">
                <a:solidFill>
                  <a:srgbClr val="4D4D4D"/>
                </a:solidFill>
                <a:latin typeface="メイリオ"/>
                <a:ea typeface="メイリオ"/>
              </a:rPr>
              <a:t>さん！」</a:t>
            </a:r>
            <a:endParaRPr lang="en-US" altLang="ja-JP" sz="40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srgbClr val="4D4D4D"/>
                </a:solidFill>
              </a:rPr>
              <a:t>・夜間休まず巡回できる</a:t>
            </a:r>
            <a:endParaRPr lang="en-US" altLang="ja-JP" sz="2400" dirty="0">
              <a:solidFill>
                <a:srgbClr val="4D4D4D"/>
              </a:solidFill>
            </a:endParaRPr>
          </a:p>
          <a:p>
            <a:pPr lvl="0">
              <a:defRPr/>
            </a:pPr>
            <a:endParaRPr lang="en-US" altLang="ja-JP" sz="2400" dirty="0">
              <a:solidFill>
                <a:srgbClr val="4D4D4D"/>
              </a:solidFill>
            </a:endParaRPr>
          </a:p>
          <a:p>
            <a:pPr lvl="0">
              <a:defRPr/>
            </a:pPr>
            <a:r>
              <a:rPr lang="ja-JP" altLang="en-US" sz="2400" dirty="0">
                <a:solidFill>
                  <a:srgbClr val="4D4D4D"/>
                </a:solidFill>
              </a:rPr>
              <a:t>・その場にいなくても</a:t>
            </a:r>
            <a:r>
              <a:rPr lang="en-US" altLang="ja-JP" sz="2400" dirty="0">
                <a:solidFill>
                  <a:srgbClr val="4D4D4D"/>
                </a:solidFill>
              </a:rPr>
              <a:t>,</a:t>
            </a:r>
            <a:r>
              <a:rPr lang="ja-JP" altLang="en-US" sz="2400" dirty="0">
                <a:solidFill>
                  <a:srgbClr val="4D4D4D"/>
                </a:solidFill>
              </a:rPr>
              <a:t>誰でも様子を見れる</a:t>
            </a:r>
            <a:endParaRPr lang="en-US" altLang="ja-JP" sz="2400" dirty="0">
              <a:solidFill>
                <a:srgbClr val="4D4D4D"/>
              </a:solidFill>
            </a:endParaRPr>
          </a:p>
          <a:p>
            <a:pPr lvl="0">
              <a:defRPr/>
            </a:pPr>
            <a:r>
              <a:rPr lang="ja-JP" altLang="en-US" sz="2400" dirty="0">
                <a:solidFill>
                  <a:srgbClr val="4D4D4D"/>
                </a:solidFill>
              </a:rPr>
              <a:t>　</a:t>
            </a:r>
            <a:r>
              <a:rPr lang="en-US" altLang="ja-JP" sz="2400" dirty="0">
                <a:solidFill>
                  <a:srgbClr val="4D4D4D"/>
                </a:solidFill>
              </a:rPr>
              <a:t>(</a:t>
            </a:r>
            <a:r>
              <a:rPr lang="ja-JP" altLang="en-US" sz="2400" dirty="0">
                <a:solidFill>
                  <a:srgbClr val="4D4D4D"/>
                </a:solidFill>
              </a:rPr>
              <a:t>ロボットが見た様子を</a:t>
            </a:r>
            <a:r>
              <a:rPr lang="en-US" altLang="ja-JP" sz="2400" dirty="0">
                <a:solidFill>
                  <a:srgbClr val="4D4D4D"/>
                </a:solidFill>
              </a:rPr>
              <a:t>Web</a:t>
            </a:r>
            <a:r>
              <a:rPr lang="ja-JP" altLang="en-US" sz="2400" dirty="0">
                <a:solidFill>
                  <a:srgbClr val="4D4D4D"/>
                </a:solidFill>
              </a:rPr>
              <a:t>にアップロードする</a:t>
            </a:r>
            <a:r>
              <a:rPr lang="en-US" altLang="ja-JP" sz="2400" dirty="0">
                <a:solidFill>
                  <a:srgbClr val="4D4D4D"/>
                </a:solidFill>
              </a:rPr>
              <a:t>)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3012009-EEC5-4DEF-95D1-07DA5C208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928" y="2774779"/>
            <a:ext cx="1714500" cy="171450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039FA8-7206-41DF-85F5-B8FA37E5DC38}"/>
              </a:ext>
            </a:extLst>
          </p:cNvPr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7459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F77344-C7DE-4E40-9411-A8C00C334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8A13-830F-4E43-9BF9-F15C3187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守衛さん</a:t>
            </a:r>
            <a:r>
              <a:rPr lang="ja-JP" altLang="en-US" dirty="0"/>
              <a:t>へのインタビュー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F91ACE-7B17-4A9C-8F94-47D4C65F6775}"/>
              </a:ext>
            </a:extLst>
          </p:cNvPr>
          <p:cNvSpPr txBox="1"/>
          <p:nvPr/>
        </p:nvSpPr>
        <p:spPr>
          <a:xfrm>
            <a:off x="746851" y="2785644"/>
            <a:ext cx="76502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rgbClr val="4D4D4D"/>
                </a:solidFill>
                <a:latin typeface="メイリオ"/>
                <a:ea typeface="メイリオ"/>
              </a:rPr>
              <a:t>守衛さんの現状は</a:t>
            </a:r>
            <a:r>
              <a:rPr lang="en-US" altLang="ja-JP" sz="2400" dirty="0">
                <a:solidFill>
                  <a:srgbClr val="4D4D4D"/>
                </a:solidFill>
                <a:latin typeface="メイリオ"/>
                <a:ea typeface="メイリオ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dirty="0">
                <a:solidFill>
                  <a:srgbClr val="4D4D4D"/>
                </a:solidFill>
                <a:latin typeface="メイリオ"/>
                <a:ea typeface="メイリオ"/>
              </a:rPr>
              <a:t>「やっぱり大変</a:t>
            </a:r>
            <a:r>
              <a:rPr lang="en-US" altLang="ja-JP" sz="4800" dirty="0">
                <a:solidFill>
                  <a:srgbClr val="4D4D4D"/>
                </a:solidFill>
                <a:latin typeface="メイリオ"/>
                <a:ea typeface="メイリオ"/>
              </a:rPr>
              <a:t>...</a:t>
            </a:r>
            <a:r>
              <a:rPr lang="ja-JP" altLang="en-US" sz="4800" dirty="0">
                <a:solidFill>
                  <a:srgbClr val="4D4D4D"/>
                </a:solidFill>
                <a:latin typeface="メイリオ"/>
                <a:ea typeface="メイリオ"/>
              </a:rPr>
              <a:t>」</a:t>
            </a:r>
            <a:endParaRPr lang="en-US" altLang="ja-JP" sz="4800" dirty="0">
              <a:solidFill>
                <a:srgbClr val="4D4D4D"/>
              </a:solidFill>
              <a:latin typeface="メイリオ"/>
              <a:ea typeface="メイリオ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4971A2E-C98B-491F-9CE7-F95D49385E18}"/>
              </a:ext>
            </a:extLst>
          </p:cNvPr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502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4679FBC-913D-4815-97AD-6FB9393BD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5F7427B-B8B7-408C-B8E1-D66AB753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プロジェクトの決定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AC2B2B-3FA0-4D17-A605-CFD9B1BD03C2}"/>
              </a:ext>
            </a:extLst>
          </p:cNvPr>
          <p:cNvSpPr txBox="1"/>
          <p:nvPr/>
        </p:nvSpPr>
        <p:spPr>
          <a:xfrm>
            <a:off x="746851" y="2600978"/>
            <a:ext cx="7650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4000" dirty="0">
                <a:solidFill>
                  <a:srgbClr val="4D4D4D"/>
                </a:solidFill>
                <a:latin typeface="メイリオ"/>
                <a:ea typeface="メイリオ"/>
              </a:rPr>
              <a:t>守衛さんの仕事をサポートする</a:t>
            </a:r>
            <a:endParaRPr lang="en-US" altLang="ja-JP" sz="40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lvl="0">
              <a:defRPr/>
            </a:pPr>
            <a:endParaRPr lang="en-US" altLang="ja-JP" sz="4000" dirty="0">
              <a:solidFill>
                <a:srgbClr val="4D4D4D"/>
              </a:solidFill>
              <a:latin typeface="メイリオ"/>
              <a:ea typeface="メイリオ"/>
            </a:endParaRPr>
          </a:p>
          <a:p>
            <a:pPr lvl="0">
              <a:defRPr/>
            </a:pPr>
            <a:r>
              <a:rPr lang="ja-JP" altLang="en-US" sz="4000" dirty="0">
                <a:solidFill>
                  <a:srgbClr val="4D4D4D"/>
                </a:solidFill>
                <a:latin typeface="メイリオ"/>
                <a:ea typeface="メイリオ"/>
              </a:rPr>
              <a:t>ロボットを開発しよう！</a:t>
            </a:r>
            <a:endParaRPr lang="en-US" altLang="ja-JP" sz="4000" dirty="0">
              <a:solidFill>
                <a:srgbClr val="4D4D4D"/>
              </a:solidFill>
              <a:latin typeface="メイリオ"/>
              <a:ea typeface="メイリオ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9343AB-14BF-4780-B2B7-6EEC13614992}"/>
              </a:ext>
            </a:extLst>
          </p:cNvPr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13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kumimoji="1" lang="en-US" altLang="ja-JP" dirty="0"/>
              <a:t>. </a:t>
            </a:r>
            <a:r>
              <a:rPr lang="ja-JP" altLang="en-US" dirty="0"/>
              <a:t>プロ</a:t>
            </a:r>
            <a:r>
              <a:rPr kumimoji="1" lang="ja-JP" altLang="en-US" dirty="0"/>
              <a:t>ジェクト名発表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748083" y="6239207"/>
            <a:ext cx="7645639" cy="158954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spAutoFit/>
          </a:bodyPr>
          <a:lstStyle/>
          <a:p>
            <a:pPr algn="r">
              <a:lnSpc>
                <a:spcPct val="140000"/>
              </a:lnSpc>
              <a:spcBef>
                <a:spcPct val="0"/>
              </a:spcBef>
            </a:pPr>
            <a:r>
              <a:rPr lang="ja-JP" altLang="en-US" sz="738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738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085925-DFD1-4D81-A8D8-9CBD1CAFEF77}"/>
              </a:ext>
            </a:extLst>
          </p:cNvPr>
          <p:cNvSpPr txBox="1"/>
          <p:nvPr/>
        </p:nvSpPr>
        <p:spPr>
          <a:xfrm>
            <a:off x="575602" y="1485067"/>
            <a:ext cx="798759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600" dirty="0">
                <a:latin typeface="Broadway" panose="04040905080B02020502" pitchFamily="82" charset="0"/>
              </a:rPr>
              <a:t>SCOPE</a:t>
            </a:r>
            <a:endParaRPr kumimoji="1" lang="ja-JP" altLang="en-US" sz="16600" dirty="0">
              <a:latin typeface="Broadway" panose="04040905080B02020502" pitchFamily="82" charset="0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C14234F-43A0-4E7D-AF96-C5FF34EF5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783" y="4601667"/>
            <a:ext cx="3803914" cy="213970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1097805-32E0-4E22-87AD-AD39178ABA66}"/>
              </a:ext>
            </a:extLst>
          </p:cNvPr>
          <p:cNvSpPr txBox="1"/>
          <p:nvPr/>
        </p:nvSpPr>
        <p:spPr>
          <a:xfrm>
            <a:off x="577107" y="4950715"/>
            <a:ext cx="2816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スコープ</a:t>
            </a:r>
          </a:p>
        </p:txBody>
      </p:sp>
    </p:spTree>
    <p:extLst>
      <p:ext uri="{BB962C8B-B14F-4D97-AF65-F5344CB8AC3E}">
        <p14:creationId xmlns:p14="http://schemas.microsoft.com/office/powerpoint/2010/main" val="50464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kumimoji="1" lang="en-US" altLang="ja-JP" dirty="0"/>
              <a:t>. </a:t>
            </a:r>
            <a:r>
              <a:rPr lang="ja-JP" altLang="en-US" dirty="0"/>
              <a:t>プロ</a:t>
            </a:r>
            <a:r>
              <a:rPr kumimoji="1" lang="ja-JP" altLang="en-US" dirty="0"/>
              <a:t>ジェクト名の意味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3508C7-2FE0-4945-9CBD-863E05F850D2}" type="slidenum">
              <a:rPr kumimoji="1" lang="ja-JP" altLang="en-US" sz="923" b="1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923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/>
              <a:ea typeface="メイリオ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748083" y="6239207"/>
            <a:ext cx="7645639" cy="158954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38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kumimoji="1" lang="en-US" altLang="ja-JP" sz="738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DA7096-EC02-4DD1-8872-D6DCB4EDD932}"/>
              </a:ext>
            </a:extLst>
          </p:cNvPr>
          <p:cNvSpPr txBox="1"/>
          <p:nvPr/>
        </p:nvSpPr>
        <p:spPr>
          <a:xfrm>
            <a:off x="533399" y="1870449"/>
            <a:ext cx="80750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S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urveillance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	(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監視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C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amera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		(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カメラ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O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nline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			(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オンライン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P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roj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lang="en-US" altLang="ja-JP" sz="4800" dirty="0">
                <a:solidFill>
                  <a:srgbClr val="4D4D4D"/>
                </a:solidFill>
                <a:latin typeface="メイリオ"/>
                <a:ea typeface="メイリオ"/>
              </a:rPr>
              <a:t>E </a:t>
            </a:r>
            <a:r>
              <a:rPr kumimoji="1" lang="en-US" altLang="ja-JP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ct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		(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プロジェクト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)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3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4. </a:t>
            </a:r>
            <a:r>
              <a:rPr lang="ja-JP" altLang="en-US" dirty="0"/>
              <a:t>市場動向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369871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4D4D4D"/>
                </a:solidFill>
              </a:rPr>
              <a:t>現在</a:t>
            </a:r>
            <a:r>
              <a:rPr lang="en-US" altLang="ja-JP" sz="3200" dirty="0">
                <a:solidFill>
                  <a:srgbClr val="4D4D4D"/>
                </a:solidFill>
              </a:rPr>
              <a:t>,</a:t>
            </a:r>
            <a:r>
              <a:rPr lang="ja-JP" altLang="en-US" sz="3200" dirty="0">
                <a:solidFill>
                  <a:srgbClr val="4D4D4D"/>
                </a:solidFill>
              </a:rPr>
              <a:t>警備ロボットを販売・開発している組織</a:t>
            </a:r>
            <a:endParaRPr lang="en-US" altLang="ja-JP" sz="3200" dirty="0">
              <a:solidFill>
                <a:srgbClr val="4D4D4D"/>
              </a:solidFill>
            </a:endParaRPr>
          </a:p>
          <a:p>
            <a:endParaRPr lang="en-US" altLang="ja-JP" sz="3200" dirty="0">
              <a:solidFill>
                <a:srgbClr val="4D4D4D"/>
              </a:solidFill>
            </a:endParaRPr>
          </a:p>
          <a:p>
            <a:r>
              <a:rPr lang="ja-JP" altLang="en-US" sz="3200" dirty="0">
                <a:solidFill>
                  <a:srgbClr val="4D4D4D"/>
                </a:solidFill>
              </a:rPr>
              <a:t>・</a:t>
            </a:r>
            <a:r>
              <a:rPr lang="zh-TW" altLang="en-US" sz="2400" dirty="0"/>
              <a:t>綜合警備保障株式会社</a:t>
            </a:r>
            <a:r>
              <a:rPr lang="en-US" altLang="zh-TW" sz="2400" dirty="0"/>
              <a:t>(ALSOK)</a:t>
            </a:r>
          </a:p>
          <a:p>
            <a:endParaRPr lang="en-US" altLang="zh-TW" sz="2400" dirty="0"/>
          </a:p>
          <a:p>
            <a:r>
              <a:rPr lang="ja-JP" altLang="en-US" sz="3200" dirty="0">
                <a:solidFill>
                  <a:srgbClr val="4D4D4D"/>
                </a:solidFill>
              </a:rPr>
              <a:t>・</a:t>
            </a:r>
            <a:r>
              <a:rPr lang="ja-JP" altLang="en-US" sz="2400" dirty="0"/>
              <a:t>東京都立産業技術研究センター</a:t>
            </a:r>
            <a:endParaRPr lang="en-US" altLang="ja-JP" sz="2400" dirty="0"/>
          </a:p>
          <a:p>
            <a:endParaRPr lang="en-US" altLang="ja-JP" sz="3200" dirty="0">
              <a:solidFill>
                <a:srgbClr val="4D4D4D"/>
              </a:solidFill>
            </a:endParaRPr>
          </a:p>
          <a:p>
            <a:r>
              <a:rPr lang="ja-JP" altLang="en-US" sz="3200" dirty="0">
                <a:solidFill>
                  <a:srgbClr val="4D4D4D"/>
                </a:solidFill>
              </a:rPr>
              <a:t>・</a:t>
            </a:r>
            <a:r>
              <a:rPr lang="en-US" altLang="ja-JP" sz="2400" dirty="0" err="1"/>
              <a:t>knightscope</a:t>
            </a:r>
            <a:endParaRPr lang="en-US" altLang="ja-JP" sz="2400" dirty="0"/>
          </a:p>
          <a:p>
            <a:endParaRPr lang="en-US" altLang="ja-JP" sz="3200" dirty="0">
              <a:solidFill>
                <a:srgbClr val="4D4D4D"/>
              </a:solidFill>
            </a:endParaRPr>
          </a:p>
          <a:p>
            <a:r>
              <a:rPr lang="ja-JP" altLang="en-US" sz="3200" dirty="0">
                <a:solidFill>
                  <a:srgbClr val="4D4D4D"/>
                </a:solidFill>
              </a:rPr>
              <a:t>・</a:t>
            </a:r>
            <a:r>
              <a:rPr lang="ja-JP" altLang="en-US" sz="2400" dirty="0"/>
              <a:t>セコム株式会社</a:t>
            </a:r>
            <a:endParaRPr lang="en-US" altLang="ja-JP" sz="3200" dirty="0">
              <a:solidFill>
                <a:srgbClr val="4D4D4D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4D990C6-FCAF-4443-A9C0-86A4BC21B7AA}"/>
              </a:ext>
            </a:extLst>
          </p:cNvPr>
          <p:cNvSpPr/>
          <p:nvPr/>
        </p:nvSpPr>
        <p:spPr bwMode="auto">
          <a:xfrm>
            <a:off x="3386638" y="6592268"/>
            <a:ext cx="2229478" cy="1491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  <a:effectLst/>
          <a:ex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93494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 2017">
      <a:dk1>
        <a:srgbClr val="4D4D4D"/>
      </a:dk1>
      <a:lt1>
        <a:srgbClr val="FFFFFF"/>
      </a:lt1>
      <a:dk2>
        <a:srgbClr val="0071BC"/>
      </a:dk2>
      <a:lt2>
        <a:srgbClr val="E2F1FA"/>
      </a:lt2>
      <a:accent1>
        <a:srgbClr val="00395E"/>
      </a:accent1>
      <a:accent2>
        <a:srgbClr val="0071BC"/>
      </a:accent2>
      <a:accent3>
        <a:srgbClr val="FF5050"/>
      </a:accent3>
      <a:accent4>
        <a:srgbClr val="FF9596"/>
      </a:accent4>
      <a:accent5>
        <a:srgbClr val="EAEAEA"/>
      </a:accent5>
      <a:accent6>
        <a:srgbClr val="AFAFAF"/>
      </a:accent6>
      <a:hlink>
        <a:srgbClr val="2FADFF"/>
      </a:hlink>
      <a:folHlink>
        <a:srgbClr val="00395E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  <a:ex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25057</TotalTime>
  <Words>326</Words>
  <Application>Microsoft Office PowerPoint</Application>
  <PresentationFormat>画面に合わせる (4:3)</PresentationFormat>
  <Paragraphs>121</Paragraphs>
  <Slides>14</Slides>
  <Notes>1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4" baseType="lpstr">
      <vt:lpstr>Aharoni</vt:lpstr>
      <vt:lpstr>HGPｺﾞｼｯｸE</vt:lpstr>
      <vt:lpstr>HG創英角ﾎﾟｯﾌﾟ体</vt:lpstr>
      <vt:lpstr>ＭＳ Ｐゴシック</vt:lpstr>
      <vt:lpstr>メイリオ</vt:lpstr>
      <vt:lpstr>Arial</vt:lpstr>
      <vt:lpstr>Arial Black</vt:lpstr>
      <vt:lpstr>Broadway</vt:lpstr>
      <vt:lpstr>Calibri</vt:lpstr>
      <vt:lpstr>PowerPoint Design</vt:lpstr>
      <vt:lpstr>プロジェクトテーマ報告 ［ 2018年7月20日(金)］</vt:lpstr>
      <vt:lpstr>MIRS1803 本日の報告内容</vt:lpstr>
      <vt:lpstr>1. プロジェクト考案の経緯</vt:lpstr>
      <vt:lpstr>誰に向けて</vt:lpstr>
      <vt:lpstr>守衛さんへのインタビュー</vt:lpstr>
      <vt:lpstr>プロジェクトの決定</vt:lpstr>
      <vt:lpstr>2. プロジェクト名発表</vt:lpstr>
      <vt:lpstr>3. プロジェクト名の意味</vt:lpstr>
      <vt:lpstr>4. 市場動向</vt:lpstr>
      <vt:lpstr>警備ロボット 綜合警備保障株式会社(ALSOK)</vt:lpstr>
      <vt:lpstr>5. システムの概要</vt:lpstr>
      <vt:lpstr>6. ロボットのイメージ図 </vt:lpstr>
      <vt:lpstr>市場との比較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Design デザイン・テンプレート</dc:title>
  <dc:creator>鈴木　春人</dc:creator>
  <cp:lastModifiedBy>MIRS1803</cp:lastModifiedBy>
  <cp:revision>1508</cp:revision>
  <cp:lastPrinted>2018-06-06T06:50:19Z</cp:lastPrinted>
  <dcterms:created xsi:type="dcterms:W3CDTF">2013-06-19T15:30:58Z</dcterms:created>
  <dcterms:modified xsi:type="dcterms:W3CDTF">2018-07-26T05:31:45Z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